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5.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898" r:id="rId4"/>
    <p:sldId id="259" r:id="rId5"/>
    <p:sldId id="260" r:id="rId6"/>
    <p:sldId id="261" r:id="rId7"/>
    <p:sldId id="262" r:id="rId8"/>
    <p:sldId id="755" r:id="rId9"/>
    <p:sldId id="909" r:id="rId10"/>
    <p:sldId id="1108" r:id="rId11"/>
    <p:sldId id="1051" r:id="rId12"/>
    <p:sldId id="1094" r:id="rId13"/>
    <p:sldId id="1114" r:id="rId14"/>
    <p:sldId id="1095" r:id="rId15"/>
    <p:sldId id="1115" r:id="rId16"/>
    <p:sldId id="1116" r:id="rId17"/>
    <p:sldId id="1117" r:id="rId18"/>
    <p:sldId id="1096" r:id="rId19"/>
    <p:sldId id="1118" r:id="rId20"/>
    <p:sldId id="1097" r:id="rId21"/>
    <p:sldId id="1120" r:id="rId22"/>
    <p:sldId id="1098" r:id="rId23"/>
    <p:sldId id="1121" r:id="rId24"/>
    <p:sldId id="1122" r:id="rId25"/>
    <p:sldId id="1037" r:id="rId26"/>
    <p:sldId id="1077" r:id="rId27"/>
    <p:sldId id="407" r:id="rId28"/>
    <p:sldId id="417" r:id="rId29"/>
    <p:sldId id="281" r:id="rId30"/>
    <p:sldId id="950" r:id="rId31"/>
    <p:sldId id="276" r:id="rId32"/>
    <p:sldId id="277" r:id="rId33"/>
    <p:sldId id="278" r:id="rId34"/>
    <p:sldId id="283" r:id="rId35"/>
    <p:sldId id="284" r:id="rId36"/>
    <p:sldId id="309" r:id="rId37"/>
    <p:sldId id="310" r:id="rId38"/>
    <p:sldId id="961" r:id="rId39"/>
    <p:sldId id="962" r:id="rId40"/>
    <p:sldId id="976" r:id="rId41"/>
    <p:sldId id="977" r:id="rId42"/>
    <p:sldId id="978"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D548E-5E10-49C0-8FEF-9F1BB8843E48}" v="12" dt="2023-07-18T04:30:33.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76" autoAdjust="0"/>
  </p:normalViewPr>
  <p:slideViewPr>
    <p:cSldViewPr>
      <p:cViewPr varScale="1">
        <p:scale>
          <a:sx n="114" d="100"/>
          <a:sy n="114" d="100"/>
        </p:scale>
        <p:origin x="738" y="11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7/09/2023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36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489017"/>
            <a:ext cx="6934200" cy="2308324"/>
          </a:xfrm>
          <a:prstGeom prst="rect">
            <a:avLst/>
          </a:prstGeom>
        </p:spPr>
        <p:txBody>
          <a:bodyPr wrap="square">
            <a:spAutoFit/>
          </a:bodyPr>
          <a:lstStyle/>
          <a:p>
            <a:pPr algn="ctr"/>
            <a:r>
              <a:rPr lang="it-IT" sz="48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AKHLAK MULIA,  TAUBAT DAN ISTIQAMAH</a:t>
            </a:r>
          </a:p>
        </p:txBody>
      </p:sp>
      <p:sp>
        <p:nvSpPr>
          <p:cNvPr id="3" name="Rectangle 2">
            <a:extLst>
              <a:ext uri="{FF2B5EF4-FFF2-40B4-BE49-F238E27FC236}">
                <a16:creationId xmlns:a16="http://schemas.microsoft.com/office/drawing/2014/main"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22 Safar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8 September 2023M</a:t>
            </a:r>
          </a:p>
        </p:txBody>
      </p:sp>
      <p:sp>
        <p:nvSpPr>
          <p:cNvPr id="8" name="Rectangle 7">
            <a:extLst>
              <a:ext uri="{FF2B5EF4-FFF2-40B4-BE49-F238E27FC236}">
                <a16:creationId xmlns:a16="http://schemas.microsoft.com/office/drawing/2014/main" id="{F71AD1E3-F509-44CB-B0E6-A71AFA7920AA}"/>
              </a:ext>
            </a:extLst>
          </p:cNvPr>
          <p:cNvSpPr/>
          <p:nvPr/>
        </p:nvSpPr>
        <p:spPr>
          <a:xfrm>
            <a:off x="153876" y="1421240"/>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Agama Terengganu</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301414" y="685800"/>
            <a:ext cx="6625389" cy="12954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Berakhlak mulia menjadi satu faktor terpenting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61211" y="3581400"/>
            <a:ext cx="8305800" cy="24384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Berhasilnya dakwah Baginda saw yang mendorong masyarakat Arab pada ketika itu tertarik untuk memeluk agama Islam.</a:t>
            </a:r>
          </a:p>
        </p:txBody>
      </p:sp>
      <p:sp>
        <p:nvSpPr>
          <p:cNvPr id="2" name="Down Arrow 1"/>
          <p:cNvSpPr/>
          <p:nvPr/>
        </p:nvSpPr>
        <p:spPr>
          <a:xfrm>
            <a:off x="4212052" y="2251910"/>
            <a:ext cx="804111" cy="105877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73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98339" y="3987326"/>
            <a:ext cx="8147319" cy="2677656"/>
          </a:xfrm>
          <a:prstGeom prst="rect">
            <a:avLst/>
          </a:prstGeom>
        </p:spPr>
        <p:txBody>
          <a:bodyPr wrap="square">
            <a:spAutoFit/>
          </a:bodyPr>
          <a:lstStyle/>
          <a:p>
            <a:pPr algn="just"/>
            <a:r>
              <a:rPr lang="sv-SE"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Bertaqwalah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Allah di mana </a:t>
            </a:r>
            <a:r>
              <a:rPr lang="en-US" sz="2800" b="1" dirty="0" err="1">
                <a:ln w="1905"/>
                <a:solidFill>
                  <a:srgbClr val="C00000"/>
                </a:solidFill>
                <a:effectLst>
                  <a:innerShdw blurRad="69850" dist="43180" dir="5400000">
                    <a:srgbClr val="000000">
                      <a:alpha val="65000"/>
                    </a:srgbClr>
                  </a:innerShdw>
                </a:effectLst>
              </a:rPr>
              <a:t>sahaja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lakukanlah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kebaikan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terbuat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kesilapan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pasti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menghapuskan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kesalahan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bergaullah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sesama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manusia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budi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pekerti</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a:t>
            </a:r>
          </a:p>
          <a:p>
            <a:pPr algn="r"/>
            <a:r>
              <a:rPr lang="en-US" sz="2800" b="1" dirty="0">
                <a:ln w="1905"/>
                <a:solidFill>
                  <a:srgbClr val="C00000"/>
                </a:solidFill>
                <a:effectLst>
                  <a:innerShdw blurRad="69850" dist="43180" dir="5400000">
                    <a:srgbClr val="000000">
                      <a:alpha val="65000"/>
                    </a:srgbClr>
                  </a:innerShdw>
                </a:effectLst>
              </a:rPr>
              <a:t>(Hadis </a:t>
            </a:r>
            <a:r>
              <a:rPr lang="en-US" sz="2800" b="1" dirty="0" err="1">
                <a:ln w="1905"/>
                <a:solidFill>
                  <a:srgbClr val="C00000"/>
                </a:solidFill>
                <a:effectLst>
                  <a:innerShdw blurRad="69850" dist="43180" dir="5400000">
                    <a:srgbClr val="000000">
                      <a:alpha val="65000"/>
                    </a:srgbClr>
                  </a:innerShdw>
                </a:effectLst>
              </a:rPr>
              <a:t>riwayat</a:t>
            </a:r>
            <a:r>
              <a:rPr lang="en-US" sz="2800" b="1" dirty="0">
                <a:ln w="1905"/>
                <a:solidFill>
                  <a:srgbClr val="C00000"/>
                </a:solidFill>
                <a:effectLst>
                  <a:innerShdw blurRad="69850" dist="43180" dir="5400000">
                    <a:srgbClr val="000000">
                      <a:alpha val="65000"/>
                    </a:srgbClr>
                  </a:innerShdw>
                </a:effectLst>
              </a:rPr>
              <a:t> Ahmad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al </a:t>
            </a:r>
            <a:r>
              <a:rPr lang="en-US" sz="2800" b="1" dirty="0" err="1">
                <a:ln w="1905"/>
                <a:solidFill>
                  <a:srgbClr val="C00000"/>
                </a:solidFill>
                <a:effectLst>
                  <a:innerShdw blurRad="69850" dist="43180" dir="5400000">
                    <a:srgbClr val="000000">
                      <a:alpha val="65000"/>
                    </a:srgbClr>
                  </a:innerShdw>
                </a:effectLst>
              </a:rPr>
              <a:t>Tarmizi</a:t>
            </a:r>
            <a:r>
              <a:rPr lang="en-US" sz="2800" b="1" dirty="0">
                <a:ln w="1905"/>
                <a:solidFill>
                  <a:srgbClr val="C00000"/>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p>
        </p:txBody>
      </p:sp>
      <p:pic>
        <p:nvPicPr>
          <p:cNvPr id="4" name="Picture 3">
            <a:extLst>
              <a:ext uri="{FF2B5EF4-FFF2-40B4-BE49-F238E27FC236}">
                <a16:creationId xmlns:a16="http://schemas.microsoft.com/office/drawing/2014/main" id="{0A3DD316-0134-48FB-AF6A-AFFE371EA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5" y="1498122"/>
            <a:ext cx="7577985" cy="2517866"/>
          </a:xfrm>
          <a:prstGeom prst="rect">
            <a:avLst/>
          </a:prstGeom>
        </p:spPr>
      </p:pic>
    </p:spTree>
    <p:extLst>
      <p:ext uri="{BB962C8B-B14F-4D97-AF65-F5344CB8AC3E}">
        <p14:creationId xmlns:p14="http://schemas.microsoft.com/office/powerpoint/2010/main" val="368774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000" r="-15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352550" y="533400"/>
            <a:ext cx="6362700" cy="990600"/>
          </a:xfrm>
          <a:prstGeom prst="roundRect">
            <a:avLst/>
          </a:prstGeom>
          <a:solidFill>
            <a:schemeClr val="accent3">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Nabi saw juga menganjurkan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1828800" y="1844842"/>
            <a:ext cx="5410200" cy="1143000"/>
          </a:xfrm>
          <a:prstGeom prst="roundRect">
            <a:avLst/>
          </a:prstGeom>
          <a:solidFill>
            <a:schemeClr val="accent3">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Agar umatnya segera bertaubat </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57200" y="3276600"/>
            <a:ext cx="8153400" cy="3064042"/>
          </a:xfrm>
          <a:prstGeom prst="roundRect">
            <a:avLst/>
          </a:prstGeom>
          <a:solidFill>
            <a:schemeClr val="accent3">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Apabila berbuat dosa</a:t>
            </a:r>
          </a:p>
          <a:p>
            <a:pPr algn="ct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atau</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Perkara munkar kerana Allah swt sentiasa akan menerima taubat hambaNya dan mengampuninya. </a:t>
            </a:r>
          </a:p>
        </p:txBody>
      </p:sp>
    </p:spTree>
    <p:extLst>
      <p:ext uri="{BB962C8B-B14F-4D97-AF65-F5344CB8AC3E}">
        <p14:creationId xmlns:p14="http://schemas.microsoft.com/office/powerpoint/2010/main" val="74407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98339" y="3987326"/>
            <a:ext cx="8147319" cy="2246769"/>
          </a:xfrm>
          <a:prstGeom prst="rect">
            <a:avLst/>
          </a:prstGeom>
        </p:spPr>
        <p:txBody>
          <a:bodyPr wrap="square">
            <a:spAutoFit/>
          </a:bodyPr>
          <a:lstStyle/>
          <a:p>
            <a:pPr algn="just"/>
            <a:r>
              <a:rPr lang="sv-SE"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manusia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bertaubatlah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mohonlah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keampunanNya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bertaubat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keampunanNya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setiap</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sebanyak</a:t>
            </a:r>
            <a:r>
              <a:rPr lang="en-US" sz="2800" b="1" dirty="0">
                <a:ln w="1905"/>
                <a:solidFill>
                  <a:srgbClr val="C00000"/>
                </a:solidFill>
                <a:effectLst>
                  <a:innerShdw blurRad="69850" dist="43180" dir="5400000">
                    <a:srgbClr val="000000">
                      <a:alpha val="65000"/>
                    </a:srgbClr>
                  </a:innerShdw>
                </a:effectLst>
              </a:rPr>
              <a:t> 100 kali.”</a:t>
            </a:r>
          </a:p>
          <a:p>
            <a:pPr algn="r"/>
            <a:r>
              <a:rPr lang="en-US" sz="2800" b="1" dirty="0">
                <a:ln w="1905"/>
                <a:solidFill>
                  <a:srgbClr val="C00000"/>
                </a:solidFill>
                <a:effectLst>
                  <a:innerShdw blurRad="69850" dist="43180" dir="5400000">
                    <a:srgbClr val="000000">
                      <a:alpha val="65000"/>
                    </a:srgbClr>
                  </a:innerShdw>
                </a:effectLst>
              </a:rPr>
              <a:t>(Hadis </a:t>
            </a:r>
            <a:r>
              <a:rPr lang="en-US" sz="2800" b="1" dirty="0" err="1">
                <a:ln w="1905"/>
                <a:solidFill>
                  <a:srgbClr val="C00000"/>
                </a:solidFill>
                <a:effectLst>
                  <a:innerShdw blurRad="69850" dist="43180" dir="5400000">
                    <a:srgbClr val="000000">
                      <a:alpha val="65000"/>
                    </a:srgbClr>
                  </a:innerShdw>
                </a:effectLst>
              </a:rPr>
              <a:t>riwayat</a:t>
            </a:r>
            <a:r>
              <a:rPr lang="en-US" sz="2800" b="1" dirty="0">
                <a:ln w="1905"/>
                <a:solidFill>
                  <a:srgbClr val="C00000"/>
                </a:solidFill>
                <a:effectLst>
                  <a:innerShdw blurRad="69850" dist="43180" dir="5400000">
                    <a:srgbClr val="000000">
                      <a:alpha val="65000"/>
                    </a:srgbClr>
                  </a:innerShdw>
                </a:effectLst>
              </a:rPr>
              <a:t> Muslim)</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a:t>
            </a:r>
          </a:p>
        </p:txBody>
      </p:sp>
      <p:pic>
        <p:nvPicPr>
          <p:cNvPr id="4" name="Picture 3">
            <a:extLst>
              <a:ext uri="{FF2B5EF4-FFF2-40B4-BE49-F238E27FC236}">
                <a16:creationId xmlns:a16="http://schemas.microsoft.com/office/drawing/2014/main" id="{54AA3426-24F5-4D5A-B22E-05B0FF6CA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39" y="1306230"/>
            <a:ext cx="8571719" cy="2517866"/>
          </a:xfrm>
          <a:prstGeom prst="rect">
            <a:avLst/>
          </a:prstGeom>
        </p:spPr>
      </p:pic>
    </p:spTree>
    <p:extLst>
      <p:ext uri="{BB962C8B-B14F-4D97-AF65-F5344CB8AC3E}">
        <p14:creationId xmlns:p14="http://schemas.microsoft.com/office/powerpoint/2010/main" val="162598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surat At-Tahrim ayat 8: </a:t>
            </a:r>
          </a:p>
        </p:txBody>
      </p:sp>
      <p:pic>
        <p:nvPicPr>
          <p:cNvPr id="3" name="Picture 2">
            <a:extLst>
              <a:ext uri="{FF2B5EF4-FFF2-40B4-BE49-F238E27FC236}">
                <a16:creationId xmlns:a16="http://schemas.microsoft.com/office/drawing/2014/main" id="{5F457317-D602-4A2C-B317-C469C399C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58" y="1447800"/>
            <a:ext cx="8632684" cy="4712616"/>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39481" y="381000"/>
            <a:ext cx="8147319" cy="6186309"/>
          </a:xfrm>
          <a:prstGeom prst="rect">
            <a:avLst/>
          </a:prstGeom>
        </p:spPr>
        <p:txBody>
          <a:bodyPr wrap="square">
            <a:spAutoFit/>
          </a:bodyPr>
          <a:lstStyle/>
          <a:p>
            <a:pPr algn="just"/>
            <a:r>
              <a:rPr lang="sv-SE" sz="28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 </a:t>
            </a:r>
            <a:r>
              <a:rPr lang="en-US" sz="3600" b="1" dirty="0">
                <a:ln w="1905"/>
                <a:solidFill>
                  <a:srgbClr val="C00000"/>
                </a:solidFill>
                <a:effectLst>
                  <a:innerShdw blurRad="69850" dist="43180" dir="5400000">
                    <a:srgbClr val="000000">
                      <a:alpha val="65000"/>
                    </a:srgbClr>
                  </a:innerShdw>
                </a:effectLst>
              </a:rPr>
              <a:t>“</a:t>
            </a:r>
            <a:r>
              <a:rPr lang="en-US" sz="3600" b="1" dirty="0" err="1">
                <a:ln w="1905"/>
                <a:solidFill>
                  <a:srgbClr val="C00000"/>
                </a:solidFill>
                <a:effectLst>
                  <a:innerShdw blurRad="69850" dist="43180" dir="5400000">
                    <a:srgbClr val="000000">
                      <a:alpha val="65000"/>
                    </a:srgbClr>
                  </a:innerShdw>
                </a:effectLst>
              </a:rPr>
              <a:t>Wahai</a:t>
            </a:r>
            <a:r>
              <a:rPr lang="en-US" sz="3600" b="1" dirty="0">
                <a:ln w="1905"/>
                <a:solidFill>
                  <a:srgbClr val="C00000"/>
                </a:solidFill>
                <a:effectLst>
                  <a:innerShdw blurRad="69850" dist="43180" dir="5400000">
                    <a:srgbClr val="000000">
                      <a:alpha val="65000"/>
                    </a:srgbClr>
                  </a:innerShdw>
                </a:effectLst>
              </a:rPr>
              <a:t> orang-orang yang </a:t>
            </a:r>
            <a:r>
              <a:rPr lang="en-US" sz="3600" b="1" dirty="0" err="1">
                <a:ln w="1905"/>
                <a:solidFill>
                  <a:srgbClr val="C00000"/>
                </a:solidFill>
                <a:effectLst>
                  <a:innerShdw blurRad="69850" dist="43180" dir="5400000">
                    <a:srgbClr val="000000">
                      <a:alpha val="65000"/>
                    </a:srgbClr>
                  </a:innerShdw>
                </a:effectLst>
              </a:rPr>
              <a:t>beriman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Bertaubatlah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kamu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kepada</a:t>
            </a:r>
            <a:r>
              <a:rPr lang="en-US" sz="3600" b="1" dirty="0">
                <a:ln w="1905"/>
                <a:solidFill>
                  <a:srgbClr val="C00000"/>
                </a:solidFill>
                <a:effectLst>
                  <a:innerShdw blurRad="69850" dist="43180" dir="5400000">
                    <a:srgbClr val="000000">
                      <a:alpha val="65000"/>
                    </a:srgbClr>
                  </a:innerShdw>
                </a:effectLst>
              </a:rPr>
              <a:t> Allah </a:t>
            </a:r>
            <a:r>
              <a:rPr lang="en-US" sz="3600" b="1" dirty="0" err="1">
                <a:ln w="1905"/>
                <a:solidFill>
                  <a:srgbClr val="C00000"/>
                </a:solidFill>
                <a:effectLst>
                  <a:innerShdw blurRad="69850" dist="43180" dir="5400000">
                    <a:srgbClr val="000000">
                      <a:alpha val="65000"/>
                    </a:srgbClr>
                  </a:innerShdw>
                </a:effectLst>
              </a:rPr>
              <a:t>dengan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Taubat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Nasuha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mudah-mudahan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Tuhan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kamu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menghapuskan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kesalahan-kesalahan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kamu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memasukkan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kamu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dalam</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Syurga</a:t>
            </a:r>
            <a:r>
              <a:rPr lang="en-US" sz="3600" b="1" dirty="0">
                <a:ln w="1905"/>
                <a:solidFill>
                  <a:srgbClr val="C00000"/>
                </a:solidFill>
                <a:effectLst>
                  <a:innerShdw blurRad="69850" dist="43180" dir="5400000">
                    <a:srgbClr val="000000">
                      <a:alpha val="65000"/>
                    </a:srgbClr>
                  </a:innerShdw>
                </a:effectLst>
              </a:rPr>
              <a:t> yang </a:t>
            </a:r>
            <a:r>
              <a:rPr lang="en-US" sz="3600" b="1" dirty="0" err="1">
                <a:ln w="1905"/>
                <a:solidFill>
                  <a:srgbClr val="C00000"/>
                </a:solidFill>
                <a:effectLst>
                  <a:innerShdw blurRad="69850" dist="43180" dir="5400000">
                    <a:srgbClr val="000000">
                      <a:alpha val="65000"/>
                    </a:srgbClr>
                  </a:innerShdw>
                </a:effectLst>
              </a:rPr>
              <a:t>mengalir</a:t>
            </a:r>
            <a:r>
              <a:rPr lang="en-US" sz="3600" b="1" dirty="0">
                <a:ln w="1905"/>
                <a:solidFill>
                  <a:srgbClr val="C00000"/>
                </a:solidFill>
                <a:effectLst>
                  <a:innerShdw blurRad="69850" dist="43180" dir="5400000">
                    <a:srgbClr val="000000">
                      <a:alpha val="65000"/>
                    </a:srgbClr>
                  </a:innerShdw>
                </a:effectLst>
              </a:rPr>
              <a:t> di </a:t>
            </a:r>
            <a:r>
              <a:rPr lang="en-US" sz="3600" b="1" dirty="0" err="1">
                <a:ln w="1905"/>
                <a:solidFill>
                  <a:srgbClr val="C00000"/>
                </a:solidFill>
                <a:effectLst>
                  <a:innerShdw blurRad="69850" dist="43180" dir="5400000">
                    <a:srgbClr val="000000">
                      <a:alpha val="65000"/>
                    </a:srgbClr>
                  </a:innerShdw>
                </a:effectLst>
              </a:rPr>
              <a:t>bawahnya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beberapa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sungai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pada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Allah </a:t>
            </a:r>
            <a:r>
              <a:rPr lang="en-US" sz="3600" b="1" dirty="0" err="1">
                <a:ln w="1905"/>
                <a:solidFill>
                  <a:srgbClr val="C00000"/>
                </a:solidFill>
                <a:effectLst>
                  <a:innerShdw blurRad="69850" dist="43180" dir="5400000">
                    <a:srgbClr val="000000">
                      <a:alpha val="65000"/>
                    </a:srgbClr>
                  </a:innerShdw>
                </a:effectLst>
              </a:rPr>
              <a:t>tidak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menghinakan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Nabi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dan</a:t>
            </a:r>
            <a:r>
              <a:rPr lang="en-US" sz="3600" b="1" dirty="0">
                <a:ln w="1905"/>
                <a:solidFill>
                  <a:srgbClr val="C00000"/>
                </a:solidFill>
                <a:effectLst>
                  <a:innerShdw blurRad="69850" dist="43180" dir="5400000">
                    <a:srgbClr val="000000">
                      <a:alpha val="65000"/>
                    </a:srgbClr>
                  </a:innerShdw>
                </a:effectLst>
              </a:rPr>
              <a:t> orang-orang yang </a:t>
            </a:r>
            <a:r>
              <a:rPr lang="en-US" sz="3600" b="1" dirty="0" err="1">
                <a:ln w="1905"/>
                <a:solidFill>
                  <a:srgbClr val="C00000"/>
                </a:solidFill>
                <a:effectLst>
                  <a:innerShdw blurRad="69850" dist="43180" dir="5400000">
                    <a:srgbClr val="000000">
                      <a:alpha val="65000"/>
                    </a:srgbClr>
                  </a:innerShdw>
                </a:effectLst>
              </a:rPr>
              <a:t>beriman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bersama-sama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dengannya</a:t>
            </a:r>
            <a:r>
              <a:rPr lang="en-US" sz="3600" b="1" dirty="0">
                <a:ln w="1905"/>
                <a:solidFill>
                  <a:srgbClr val="C00000"/>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val="889153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104900" y="533400"/>
            <a:ext cx="7010400" cy="1295400"/>
          </a:xfrm>
          <a:prstGeom prst="round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Anjuran dan gesaan tersebut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3428999"/>
            <a:ext cx="8305800" cy="2667000"/>
          </a:xfrm>
          <a:prstGeom prst="round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Selari dengan hakikat diri manusia yang dibekalkan dengan unsur akal dan hawa nafsu yang saling berlawanan. </a:t>
            </a:r>
          </a:p>
        </p:txBody>
      </p:sp>
      <p:sp>
        <p:nvSpPr>
          <p:cNvPr id="5" name="Down Arrow 4"/>
          <p:cNvSpPr/>
          <p:nvPr/>
        </p:nvSpPr>
        <p:spPr>
          <a:xfrm>
            <a:off x="4208044" y="2099510"/>
            <a:ext cx="804111" cy="105877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4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3097165-8E05-6925-6216-11FFD7BA27DA}"/>
              </a:ext>
            </a:extLst>
          </p:cNvPr>
          <p:cNvSpPr/>
          <p:nvPr/>
        </p:nvSpPr>
        <p:spPr>
          <a:xfrm>
            <a:off x="457200" y="304797"/>
            <a:ext cx="8305800" cy="1447800"/>
          </a:xfrm>
          <a:prstGeom prst="round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Akal mengarah kepada taqwa dan kebajikan</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61211" y="2739187"/>
            <a:ext cx="8305800" cy="1652337"/>
          </a:xfrm>
          <a:prstGeom prst="round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Hawa nafsu pula sering mendorong kepada perbuatan dosa dan maksiat.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457200" y="4812630"/>
            <a:ext cx="8305800" cy="1752600"/>
          </a:xfrm>
          <a:prstGeom prst="round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taubat akan meletakkan manusia atas landasan sebenar yang dianjurkan oleh 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3200400" y="1902992"/>
            <a:ext cx="2819400" cy="685800"/>
          </a:xfrm>
          <a:prstGeom prst="roundRect">
            <a:avLst/>
          </a:prstGeom>
          <a:gradFill>
            <a:gsLst>
              <a:gs pos="0">
                <a:srgbClr val="FFC000"/>
              </a:gs>
              <a:gs pos="100000">
                <a:schemeClr val="accent6">
                  <a:lumMod val="50000"/>
                </a:schemeClr>
              </a:gs>
            </a:gsLst>
            <a:lin ang="16200000" scaled="0"/>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manakala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8316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028700" y="638675"/>
            <a:ext cx="7162800" cy="1295400"/>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saw juga menekankan agar</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3581400"/>
            <a:ext cx="8305800" cy="2667000"/>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Setiap individu muslim dan muslimah supaya mengamalkan ajaran Islam dengan penuh istiqamah (konsisten) sepanjang kehidupan dunia ini. </a:t>
            </a:r>
          </a:p>
        </p:txBody>
      </p:sp>
      <p:sp>
        <p:nvSpPr>
          <p:cNvPr id="4" name="Down Arrow 3"/>
          <p:cNvSpPr/>
          <p:nvPr/>
        </p:nvSpPr>
        <p:spPr>
          <a:xfrm>
            <a:off x="4212052" y="2251910"/>
            <a:ext cx="804111" cy="105877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388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98338" y="4191000"/>
            <a:ext cx="8147319" cy="2062103"/>
          </a:xfrm>
          <a:prstGeom prst="rect">
            <a:avLst/>
          </a:prstGeom>
        </p:spPr>
        <p:txBody>
          <a:bodyPr wrap="square">
            <a:spAutoFit/>
          </a:bodyPr>
          <a:lstStyle/>
          <a:p>
            <a:pPr algn="just"/>
            <a:r>
              <a:rPr lang="sv-SE"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Katakanlah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beriman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 Allah’, </a:t>
            </a:r>
            <a:r>
              <a:rPr lang="en-US" sz="3200" b="1" dirty="0" err="1">
                <a:ln w="1905"/>
                <a:solidFill>
                  <a:srgbClr val="C00000"/>
                </a:solidFill>
                <a:effectLst>
                  <a:innerShdw blurRad="69850" dist="43180" dir="5400000">
                    <a:srgbClr val="000000">
                      <a:alpha val="65000"/>
                    </a:srgbClr>
                  </a:innerShdw>
                </a:effectLst>
              </a:rPr>
              <a:t>kemudian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hendaklah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beristiqamah</a:t>
            </a:r>
            <a:r>
              <a:rPr lang="en-US" sz="3200" b="1" dirty="0">
                <a:ln w="1905"/>
                <a:solidFill>
                  <a:srgbClr val="C00000"/>
                </a:solidFill>
                <a:effectLst>
                  <a:innerShdw blurRad="69850" dist="43180" dir="5400000">
                    <a:srgbClr val="000000">
                      <a:alpha val="65000"/>
                    </a:srgbClr>
                  </a:innerShdw>
                </a:effectLst>
              </a:rPr>
              <a:t>”.</a:t>
            </a:r>
          </a:p>
          <a:p>
            <a:pPr algn="r"/>
            <a:r>
              <a:rPr lang="en-US" sz="3200" b="1" dirty="0">
                <a:ln w="1905"/>
                <a:solidFill>
                  <a:srgbClr val="C00000"/>
                </a:solidFill>
                <a:effectLst>
                  <a:innerShdw blurRad="69850" dist="43180" dir="5400000">
                    <a:srgbClr val="000000">
                      <a:alpha val="65000"/>
                    </a:srgbClr>
                  </a:innerShdw>
                </a:effectLst>
              </a:rPr>
              <a:t>(</a:t>
            </a:r>
            <a:r>
              <a:rPr lang="en-US" sz="3200" b="1" dirty="0" err="1">
                <a:ln w="1905"/>
                <a:solidFill>
                  <a:srgbClr val="C00000"/>
                </a:solidFill>
                <a:effectLst>
                  <a:innerShdw blurRad="69850" dist="43180" dir="5400000">
                    <a:srgbClr val="000000">
                      <a:alpha val="65000"/>
                    </a:srgbClr>
                  </a:innerShdw>
                </a:effectLst>
              </a:rPr>
              <a:t>Riwayat</a:t>
            </a:r>
            <a:r>
              <a:rPr lang="en-US" sz="3200" b="1" dirty="0">
                <a:ln w="1905"/>
                <a:solidFill>
                  <a:srgbClr val="C00000"/>
                </a:solidFill>
                <a:effectLst>
                  <a:innerShdw blurRad="69850" dist="43180" dir="5400000">
                    <a:srgbClr val="000000">
                      <a:alpha val="65000"/>
                    </a:srgbClr>
                  </a:innerShdw>
                </a:effectLst>
              </a:rPr>
              <a:t> Muslim)</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599"/>
            <a:ext cx="8583482" cy="1378213"/>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 sahabat, Sufian bin Abdillah al Thaqafi RA pernah memohon Baginda saw agar menasihatinya, sabdanya: </a:t>
            </a:r>
          </a:p>
        </p:txBody>
      </p:sp>
      <p:pic>
        <p:nvPicPr>
          <p:cNvPr id="4" name="Picture 3">
            <a:extLst>
              <a:ext uri="{FF2B5EF4-FFF2-40B4-BE49-F238E27FC236}">
                <a16:creationId xmlns:a16="http://schemas.microsoft.com/office/drawing/2014/main" id="{13B25AC5-394D-4D4F-98D2-058AF53E9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53" y="2362200"/>
            <a:ext cx="7571888" cy="1603387"/>
          </a:xfrm>
          <a:prstGeom prst="rect">
            <a:avLst/>
          </a:prstGeom>
        </p:spPr>
      </p:pic>
    </p:spTree>
    <p:extLst>
      <p:ext uri="{BB962C8B-B14F-4D97-AF65-F5344CB8AC3E}">
        <p14:creationId xmlns:p14="http://schemas.microsoft.com/office/powerpoint/2010/main" val="285337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647700" y="762000"/>
            <a:ext cx="7924800" cy="1143000"/>
          </a:xfrm>
          <a:prstGeom prst="round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Istiqamah dalam pegangan Islam dan ajarannya adalah:</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3886200"/>
            <a:ext cx="8305800" cy="2209801"/>
          </a:xfrm>
          <a:prstGeom prst="round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Suatu perkara yang memerlukan kesabaran yang jitu dan ketabahan hati yang mantap.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Down Arrow 3"/>
          <p:cNvSpPr/>
          <p:nvPr/>
        </p:nvSpPr>
        <p:spPr>
          <a:xfrm>
            <a:off x="4208044" y="2366210"/>
            <a:ext cx="804111" cy="105877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9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2343149" y="360946"/>
            <a:ext cx="4533900" cy="1143000"/>
          </a:xfrm>
          <a:prstGeom prst="round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Sifat istiqamah</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2971800"/>
            <a:ext cx="8305800" cy="3505200"/>
          </a:xfrm>
          <a:prstGeom prst="round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Bakal mengawal diri seseorang dan memandunya dalam mengharungi sebarang pancaroba dan mehnah yang sukar untuk terus berpegang dengan ajaran Islam yang sebenar</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Down Arrow 3"/>
          <p:cNvSpPr/>
          <p:nvPr/>
        </p:nvSpPr>
        <p:spPr>
          <a:xfrm>
            <a:off x="4208044" y="1718510"/>
            <a:ext cx="804111" cy="105877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7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1905000"/>
            <a:ext cx="8147319" cy="4401205"/>
          </a:xfrm>
          <a:prstGeom prst="rect">
            <a:avLst/>
          </a:prstGeom>
        </p:spPr>
        <p:txBody>
          <a:bodyPr wrap="square">
            <a:spAutoFit/>
          </a:bodyPr>
          <a:lstStyle/>
          <a:p>
            <a:pPr algn="just"/>
            <a:r>
              <a:rPr lang="sv-SE" sz="4000" b="1" dirty="0">
                <a:ln w="1905"/>
                <a:solidFill>
                  <a:schemeClr val="accent2">
                    <a:lumMod val="75000"/>
                  </a:schemeClr>
                </a:solidFill>
                <a:effectLst>
                  <a:innerShdw blurRad="69850" dist="43180" dir="5400000">
                    <a:srgbClr val="000000">
                      <a:alpha val="65000"/>
                    </a:srgbClr>
                  </a:innerShdw>
                </a:effectLst>
              </a:rPr>
              <a:t>"Wahai manusia, aku tinggalkan kepada kamu dua perkara. Jika kamu berpegang dengan keduanya, nescaya kamu tidak akan tersesat selama-lamanya; iaitu Kitab Allah (Al-Quran) dan Sunnah Nabinya".</a:t>
            </a:r>
          </a:p>
          <a:p>
            <a:pPr algn="r"/>
            <a:r>
              <a:rPr lang="sv-SE" sz="4000" b="1" dirty="0">
                <a:ln w="1905"/>
                <a:solidFill>
                  <a:schemeClr val="accent2">
                    <a:lumMod val="75000"/>
                  </a:schemeClr>
                </a:solidFill>
                <a:effectLst>
                  <a:innerShdw blurRad="69850" dist="43180" dir="5400000">
                    <a:srgbClr val="000000">
                      <a:alpha val="65000"/>
                    </a:srgbClr>
                  </a:innerShdw>
                </a:effectLst>
              </a:rPr>
              <a:t> </a:t>
            </a:r>
            <a:r>
              <a:rPr lang="sv-SE" sz="4000" b="1" dirty="0">
                <a:ln w="1905"/>
                <a:effectLst>
                  <a:innerShdw blurRad="69850" dist="43180" dir="5400000">
                    <a:srgbClr val="000000">
                      <a:alpha val="65000"/>
                    </a:srgbClr>
                  </a:innerShdw>
                </a:effectLst>
              </a:rPr>
              <a:t>(Hadis riwayat al Hakim)</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304800" y="457200"/>
            <a:ext cx="8583482" cy="990601"/>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Berdasarkan sabda Nabi saw yang bermaksud: </a:t>
            </a:r>
          </a:p>
        </p:txBody>
      </p:sp>
    </p:spTree>
    <p:extLst>
      <p:ext uri="{BB962C8B-B14F-4D97-AF65-F5344CB8AC3E}">
        <p14:creationId xmlns:p14="http://schemas.microsoft.com/office/powerpoint/2010/main" val="80558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AB2DE3E0-5296-59FF-7B05-F4B0BA73FF3C}"/>
              </a:ext>
            </a:extLst>
          </p:cNvPr>
          <p:cNvSpPr/>
          <p:nvPr/>
        </p:nvSpPr>
        <p:spPr>
          <a:xfrm>
            <a:off x="3070058" y="213560"/>
            <a:ext cx="3108156" cy="762000"/>
          </a:xfrm>
          <a:prstGeom prst="homePlate">
            <a:avLst/>
          </a:prstGeom>
          <a:gradFill flip="none" rotWithShape="1">
            <a:gsLst>
              <a:gs pos="0">
                <a:srgbClr val="0070C0"/>
              </a:gs>
              <a:gs pos="80000">
                <a:schemeClr val="accent1">
                  <a:lumMod val="60000"/>
                  <a:lumOff val="40000"/>
                </a:schemeClr>
              </a:gs>
              <a:gs pos="100000">
                <a:schemeClr val="accent1">
                  <a:lumMod val="75000"/>
                </a:schemeClr>
              </a:gs>
            </a:gsLst>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a:t>
            </a:r>
          </a:p>
        </p:txBody>
      </p:sp>
      <p:sp>
        <p:nvSpPr>
          <p:cNvPr id="9" name="Rectangle: Rounded Corners 8">
            <a:extLst>
              <a:ext uri="{FF2B5EF4-FFF2-40B4-BE49-F238E27FC236}">
                <a16:creationId xmlns:a16="http://schemas.microsoft.com/office/drawing/2014/main" id="{FA9C5201-3937-4A66-A830-C32FEA0519A1}"/>
              </a:ext>
            </a:extLst>
          </p:cNvPr>
          <p:cNvSpPr/>
          <p:nvPr/>
        </p:nvSpPr>
        <p:spPr>
          <a:xfrm>
            <a:off x="605589" y="1121944"/>
            <a:ext cx="8077200" cy="2209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bersama-sama terus mengamalkan ajaran-ajaran yang diwariskan oleh Baginda saw seperti:</a:t>
            </a:r>
          </a:p>
        </p:txBody>
      </p:sp>
      <p:sp>
        <p:nvSpPr>
          <p:cNvPr id="4" name="Rectangle: Rounded Corners 8">
            <a:extLst>
              <a:ext uri="{FF2B5EF4-FFF2-40B4-BE49-F238E27FC236}">
                <a16:creationId xmlns:a16="http://schemas.microsoft.com/office/drawing/2014/main" id="{FA9C5201-3937-4A66-A830-C32FEA0519A1}"/>
              </a:ext>
            </a:extLst>
          </p:cNvPr>
          <p:cNvSpPr/>
          <p:nvPr/>
        </p:nvSpPr>
        <p:spPr>
          <a:xfrm>
            <a:off x="605588" y="3397917"/>
            <a:ext cx="3890211" cy="914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Bertaubat,</a:t>
            </a:r>
          </a:p>
        </p:txBody>
      </p:sp>
      <p:sp>
        <p:nvSpPr>
          <p:cNvPr id="5" name="Rectangle: Rounded Corners 8">
            <a:extLst>
              <a:ext uri="{FF2B5EF4-FFF2-40B4-BE49-F238E27FC236}">
                <a16:creationId xmlns:a16="http://schemas.microsoft.com/office/drawing/2014/main" id="{FA9C5201-3937-4A66-A830-C32FEA0519A1}"/>
              </a:ext>
            </a:extLst>
          </p:cNvPr>
          <p:cNvSpPr/>
          <p:nvPr/>
        </p:nvSpPr>
        <p:spPr>
          <a:xfrm>
            <a:off x="4724400" y="3397917"/>
            <a:ext cx="3938336" cy="914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Berakhlaq mulia</a:t>
            </a:r>
          </a:p>
        </p:txBody>
      </p:sp>
      <p:sp>
        <p:nvSpPr>
          <p:cNvPr id="6" name="Rectangle: Rounded Corners 8">
            <a:extLst>
              <a:ext uri="{FF2B5EF4-FFF2-40B4-BE49-F238E27FC236}">
                <a16:creationId xmlns:a16="http://schemas.microsoft.com/office/drawing/2014/main" id="{FA9C5201-3937-4A66-A830-C32FEA0519A1}"/>
              </a:ext>
            </a:extLst>
          </p:cNvPr>
          <p:cNvSpPr/>
          <p:nvPr/>
        </p:nvSpPr>
        <p:spPr>
          <a:xfrm>
            <a:off x="585536" y="4378490"/>
            <a:ext cx="8077200" cy="2133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Seumpamanya dalam kehidupan kita, mudah-mudahan kita sentiasa dirahmati oleh Allah swt.</a:t>
            </a:r>
          </a:p>
        </p:txBody>
      </p:sp>
    </p:spTree>
    <p:extLst>
      <p:ext uri="{BB962C8B-B14F-4D97-AF65-F5344CB8AC3E}">
        <p14:creationId xmlns:p14="http://schemas.microsoft.com/office/powerpoint/2010/main" val="27457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71500" y="228599"/>
            <a:ext cx="8077199" cy="83820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996587" y="307285"/>
            <a:ext cx="522290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7" name="Rectangle 6">
            <a:extLst>
              <a:ext uri="{FF2B5EF4-FFF2-40B4-BE49-F238E27FC236}">
                <a16:creationId xmlns:a16="http://schemas.microsoft.com/office/drawing/2014/main" id="{AD922BEB-CEFE-46DF-8234-BB95D6116A52}"/>
              </a:ext>
            </a:extLst>
          </p:cNvPr>
          <p:cNvSpPr/>
          <p:nvPr/>
        </p:nvSpPr>
        <p:spPr>
          <a:xfrm>
            <a:off x="264639" y="3198168"/>
            <a:ext cx="8686800" cy="3539430"/>
          </a:xfrm>
          <a:prstGeom prst="rect">
            <a:avLst/>
          </a:prstGeom>
        </p:spPr>
        <p:txBody>
          <a:bodyPr wrap="square">
            <a:spAutoFit/>
          </a:bodyPr>
          <a:lstStyle/>
          <a:p>
            <a:pPr algn="just"/>
            <a:r>
              <a:rPr lang="ms-MY" sz="2800" b="1" dirty="0"/>
              <a:t>Maksudnya: </a:t>
            </a:r>
            <a:r>
              <a:rPr lang="ms-MY" sz="2800" b="1" dirty="0">
                <a:solidFill>
                  <a:srgbClr val="FF0000"/>
                </a:solidFill>
              </a:rPr>
              <a:t>Sesungguhnya orang-orang yang menegaskan keyakinannya dengan berkata: "Tuhan kami ialah Allah", kemudian mereka tetap teguh di atas jalan yang betul (dengan pengakuan iman dan tauhidnya itu), maka tidak ada kebimbangan (dari sesuatu yang tidak baik) terhadap mereka, dan mereka pula tidak akan berdukacita.</a:t>
            </a:r>
          </a:p>
          <a:p>
            <a:pPr algn="r"/>
            <a:r>
              <a:rPr lang="ms-MY" sz="2800" b="1" dirty="0">
                <a:solidFill>
                  <a:srgbClr val="FF0000"/>
                </a:solidFill>
              </a:rPr>
              <a:t>                                    </a:t>
            </a:r>
            <a:r>
              <a:rPr lang="ms-MY" sz="2800" b="1" dirty="0"/>
              <a:t>(Surah Al-Ahqaf, ayat 13)</a:t>
            </a:r>
          </a:p>
        </p:txBody>
      </p:sp>
      <p:pic>
        <p:nvPicPr>
          <p:cNvPr id="8" name="Picture 7">
            <a:extLst>
              <a:ext uri="{FF2B5EF4-FFF2-40B4-BE49-F238E27FC236}">
                <a16:creationId xmlns:a16="http://schemas.microsoft.com/office/drawing/2014/main" id="{6914EB10-3250-4718-8ADE-7F867CF9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98" y="1064288"/>
            <a:ext cx="8071804" cy="251786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585323"/>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الصَّادِقُ الْوَعْدُ الاَمِيْنُ</a:t>
            </a: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menepati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janji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1485" y="1290757"/>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أَجْمَعِيْنَ</a:t>
            </a:r>
          </a:p>
        </p:txBody>
      </p:sp>
      <p:sp>
        <p:nvSpPr>
          <p:cNvPr id="4" name="TextBox 3"/>
          <p:cNvSpPr txBox="1"/>
          <p:nvPr/>
        </p:nvSpPr>
        <p:spPr>
          <a:xfrm>
            <a:off x="221485" y="4153079"/>
            <a:ext cx="8701030" cy="181588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22 Safar 1445H/ 8 September 2023</a:t>
            </a:r>
          </a:p>
        </p:txBody>
      </p:sp>
      <p:sp>
        <p:nvSpPr>
          <p:cNvPr id="5" name="Rectangle 4">
            <a:extLst>
              <a:ext uri="{FF2B5EF4-FFF2-40B4-BE49-F238E27FC236}">
                <a16:creationId xmlns:a16="http://schemas.microsoft.com/office/drawing/2014/main" id="{8CD769F6-A83E-13AC-E464-A617695A3981}"/>
              </a:ext>
            </a:extLst>
          </p:cNvPr>
          <p:cNvSpPr/>
          <p:nvPr/>
        </p:nvSpPr>
        <p:spPr>
          <a:xfrm>
            <a:off x="1104899" y="3129677"/>
            <a:ext cx="6934200" cy="2585323"/>
          </a:xfrm>
          <a:prstGeom prst="rect">
            <a:avLst/>
          </a:prstGeom>
        </p:spPr>
        <p:txBody>
          <a:bodyPr wrap="square">
            <a:spAutoFit/>
          </a:bodyPr>
          <a:lstStyle/>
          <a:p>
            <a:pPr algn="ctr"/>
            <a:r>
              <a:rPr lang="it-IT" sz="54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AKHLAK MULIA,  TAUBAT DAN ISTIQAMAH</a:t>
            </a:r>
          </a:p>
        </p:txBody>
      </p:sp>
      <p:sp>
        <p:nvSpPr>
          <p:cNvPr id="6" name="Rectangle 5">
            <a:extLst>
              <a:ext uri="{FF2B5EF4-FFF2-40B4-BE49-F238E27FC236}">
                <a16:creationId xmlns:a16="http://schemas.microsoft.com/office/drawing/2014/main" id="{300F4A37-840D-4FA0-91D3-6E8D08E61220}"/>
              </a:ext>
            </a:extLst>
          </p:cNvPr>
          <p:cNvSpPr/>
          <p:nvPr/>
        </p:nvSpPr>
        <p:spPr>
          <a:xfrm>
            <a:off x="1543047" y="3048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76250" y="2673096"/>
            <a:ext cx="8305800" cy="1670304"/>
          </a:xfrm>
          <a:prstGeom prst="roundRect">
            <a:avLst/>
          </a:prstGeom>
          <a:solidFill>
            <a:srgbClr val="00B050"/>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berkeperibadian luhur dan berakhlak mulia lagi tinggi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609850" y="838200"/>
            <a:ext cx="4038600" cy="1143000"/>
          </a:xfrm>
          <a:prstGeom prst="round2SameRect">
            <a:avLst/>
          </a:prstGeom>
          <a:solidFill>
            <a:srgbClr val="00B050"/>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Rasullulah saw</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76250" y="4724400"/>
            <a:ext cx="8305800" cy="1670304"/>
          </a:xfrm>
          <a:prstGeom prst="roundRect">
            <a:avLst/>
          </a:prstGeom>
          <a:solidFill>
            <a:srgbClr val="00B050"/>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Menganjurkan dan memuji pekerti luhur dan adab peribadi yang indah.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503321" y="2252952"/>
            <a:ext cx="8305800" cy="954505"/>
          </a:xfrm>
          <a:prstGeom prst="roundRect">
            <a:avLst/>
          </a:prstGeom>
          <a:solidFill>
            <a:srgbClr val="00B050"/>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Pembentukan masyarakat yang:</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636921" y="426758"/>
            <a:ext cx="4038600" cy="1567153"/>
          </a:xfrm>
          <a:prstGeom prst="round2SameRect">
            <a:avLst/>
          </a:prstGeom>
          <a:solidFill>
            <a:srgbClr val="00B050"/>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 adalah prasyarat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503321" y="3725539"/>
            <a:ext cx="8305800" cy="802105"/>
          </a:xfrm>
          <a:prstGeom prst="roundRect">
            <a:avLst/>
          </a:prstGeom>
          <a:solidFill>
            <a:srgbClr val="00B050"/>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Cemerlang </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503321" y="4492752"/>
            <a:ext cx="8305800" cy="841248"/>
          </a:xfrm>
          <a:prstGeom prst="roundRect">
            <a:avLst/>
          </a:prstGeom>
          <a:solidFill>
            <a:srgbClr val="00B050"/>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Mempunyai keutuhan peribadi</a:t>
            </a:r>
          </a:p>
        </p:txBody>
      </p:sp>
      <p:sp>
        <p:nvSpPr>
          <p:cNvPr id="8" name="Rectangle: Rounded Corners 5">
            <a:extLst>
              <a:ext uri="{FF2B5EF4-FFF2-40B4-BE49-F238E27FC236}">
                <a16:creationId xmlns:a16="http://schemas.microsoft.com/office/drawing/2014/main" id="{A3097165-8E05-6925-6216-11FFD7BA27DA}"/>
              </a:ext>
            </a:extLst>
          </p:cNvPr>
          <p:cNvSpPr/>
          <p:nvPr/>
        </p:nvSpPr>
        <p:spPr>
          <a:xfrm>
            <a:off x="503321" y="5334000"/>
            <a:ext cx="8305800" cy="1157196"/>
          </a:xfrm>
          <a:prstGeom prst="roundRect">
            <a:avLst/>
          </a:prstGeom>
          <a:solidFill>
            <a:srgbClr val="00B050"/>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Juga dihormati oleh kawan dan lawan.</a:t>
            </a:r>
          </a:p>
        </p:txBody>
      </p:sp>
    </p:spTree>
    <p:extLst>
      <p:ext uri="{BB962C8B-B14F-4D97-AF65-F5344CB8AC3E}">
        <p14:creationId xmlns:p14="http://schemas.microsoft.com/office/powerpoint/2010/main" val="210628123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228600" y="457200"/>
            <a:ext cx="3581400" cy="1295400"/>
          </a:xfrm>
          <a:prstGeom prst="roundRect">
            <a:avLst/>
          </a:prstGeom>
          <a:gradFill>
            <a:gsLst>
              <a:gs pos="14000">
                <a:srgbClr val="FFFF00"/>
              </a:gs>
              <a:gs pos="100000">
                <a:schemeClr val="accent5">
                  <a:lumMod val="60000"/>
                  <a:lumOff val="40000"/>
                </a:schemeClr>
              </a:gs>
            </a:gsLst>
            <a:lin ang="16200000" scaled="1"/>
          </a:gradFill>
          <a:ln/>
          <a:effectLst/>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Akhlak mulia </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3810000" y="571500"/>
            <a:ext cx="5181600" cy="1066800"/>
          </a:xfrm>
          <a:prstGeom prst="roundRect">
            <a:avLst/>
          </a:prstGeom>
          <a:pattFill prst="pct40">
            <a:fgClr>
              <a:srgbClr val="FFFF00"/>
            </a:fgClr>
            <a:bgClr>
              <a:schemeClr val="bg1"/>
            </a:bgClr>
          </a:patt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bukan sekadar perhiasan lahiriah</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248653" y="2438400"/>
            <a:ext cx="8305800" cy="1295400"/>
          </a:xfrm>
          <a:prstGeom prst="roundRect">
            <a:avLst/>
          </a:prstGeom>
          <a:gradFill>
            <a:gsLst>
              <a:gs pos="14000">
                <a:srgbClr val="FFFF00"/>
              </a:gs>
              <a:gs pos="100000">
                <a:schemeClr val="accent5">
                  <a:lumMod val="60000"/>
                  <a:lumOff val="40000"/>
                </a:schemeClr>
              </a:gs>
            </a:gsLst>
            <a:lin ang="16200000" scaled="1"/>
          </a:gradFill>
          <a:ln/>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Malahan ia meliputi seluruh bidang kehidupan individu</a:t>
            </a:r>
          </a:p>
        </p:txBody>
      </p:sp>
      <p:sp>
        <p:nvSpPr>
          <p:cNvPr id="5" name="Rectangle: Rounded Corners 5">
            <a:extLst>
              <a:ext uri="{FF2B5EF4-FFF2-40B4-BE49-F238E27FC236}">
                <a16:creationId xmlns:a16="http://schemas.microsoft.com/office/drawing/2014/main" id="{A3097165-8E05-6925-6216-11FFD7BA27DA}"/>
              </a:ext>
            </a:extLst>
          </p:cNvPr>
          <p:cNvSpPr/>
          <p:nvPr/>
        </p:nvSpPr>
        <p:spPr>
          <a:xfrm>
            <a:off x="267703" y="3733800"/>
            <a:ext cx="8305800" cy="2514600"/>
          </a:xfrm>
          <a:prstGeom prst="roundRect">
            <a:avLst/>
          </a:prstGeom>
          <a:pattFill prst="pct40">
            <a:fgClr>
              <a:srgbClr val="FFFF00"/>
            </a:fgClr>
            <a:bgClr>
              <a:schemeClr val="bg1"/>
            </a:bgClr>
          </a:patt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pelbagai aspek sosial, ekonomi, politik dan sebagainya yang berpaksikan iman kepada Allah swt dan hari akhirat.</a:t>
            </a:r>
          </a:p>
        </p:txBody>
      </p:sp>
      <p:sp>
        <p:nvSpPr>
          <p:cNvPr id="2" name="Equal 1"/>
          <p:cNvSpPr/>
          <p:nvPr/>
        </p:nvSpPr>
        <p:spPr>
          <a:xfrm flipV="1">
            <a:off x="3634539" y="834189"/>
            <a:ext cx="350921" cy="647700"/>
          </a:xfrm>
          <a:prstGeom prst="mathEqual">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Equal 6"/>
          <p:cNvSpPr/>
          <p:nvPr/>
        </p:nvSpPr>
        <p:spPr>
          <a:xfrm rot="5400000" flipV="1">
            <a:off x="457200" y="3409950"/>
            <a:ext cx="647700" cy="647700"/>
          </a:xfrm>
          <a:prstGeom prst="mathEqual">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qual 9"/>
          <p:cNvSpPr/>
          <p:nvPr/>
        </p:nvSpPr>
        <p:spPr>
          <a:xfrm rot="5400000" flipV="1">
            <a:off x="7611478" y="3409950"/>
            <a:ext cx="647700" cy="647700"/>
          </a:xfrm>
          <a:prstGeom prst="mathEqual">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909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12419650</TotalTime>
  <Words>1392</Words>
  <Application>Microsoft Office PowerPoint</Application>
  <PresentationFormat>On-screen Show (4:3)</PresentationFormat>
  <Paragraphs>183</Paragraphs>
  <Slides>43</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1070</cp:revision>
  <dcterms:created xsi:type="dcterms:W3CDTF">2017-12-24T04:47:57Z</dcterms:created>
  <dcterms:modified xsi:type="dcterms:W3CDTF">2023-09-07T03:35:01Z</dcterms:modified>
</cp:coreProperties>
</file>